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678" r:id="rId2"/>
    <p:sldId id="280" r:id="rId3"/>
    <p:sldId id="258" r:id="rId4"/>
    <p:sldId id="3682" r:id="rId5"/>
    <p:sldId id="3685" r:id="rId6"/>
    <p:sldId id="3683" r:id="rId7"/>
    <p:sldId id="3687" r:id="rId8"/>
    <p:sldId id="3681" r:id="rId9"/>
    <p:sldId id="261" r:id="rId10"/>
    <p:sldId id="263" r:id="rId11"/>
    <p:sldId id="278" r:id="rId12"/>
    <p:sldId id="282" r:id="rId13"/>
    <p:sldId id="269" r:id="rId14"/>
    <p:sldId id="285" r:id="rId15"/>
    <p:sldId id="3676" r:id="rId16"/>
    <p:sldId id="283" r:id="rId17"/>
    <p:sldId id="271" r:id="rId18"/>
    <p:sldId id="3688" r:id="rId19"/>
    <p:sldId id="286" r:id="rId20"/>
    <p:sldId id="36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C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89134" autoAdjust="0"/>
  </p:normalViewPr>
  <p:slideViewPr>
    <p:cSldViewPr snapToGrid="0">
      <p:cViewPr varScale="1">
        <p:scale>
          <a:sx n="165" d="100"/>
          <a:sy n="165" d="100"/>
        </p:scale>
        <p:origin x="120" y="28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F24F1-0BAE-48C3-806D-1CA1F10CF74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FF108-5110-47CA-8DE1-D77992484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12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79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35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27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77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35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23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75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So, what do we do at Novo genomics?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b="1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Pause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Presently, we are focusing on omics-related clinical practices 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// We provide clinical services like WGS and WES-based diagnostics for germline and somatic diseases // we offer screening services like Non-invasive prenatal testing (or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NIPT for short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Also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we are focusing on omics-related research and development through our partnership with LENOVO.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we are building a genomic tertiary analysis platform focused on the Saudi population.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But this is just the start </a:t>
            </a:r>
            <a:r>
              <a:rPr lang="en-US" sz="1800" b="1" dirty="0"/>
              <a:t>[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b="1" dirty="0"/>
              <a:t>]</a:t>
            </a:r>
            <a:endParaRPr lang="en-U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181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So, what do we do at Novo genomics?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b="1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Pause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Presently, we are focusing on omics-related clinical practices 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// We provide clinical services like WGS and WES-based diagnostics for germline and somatic diseases // we offer screening services like Non-invasive prenatal testing (or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NIPT for short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Also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we are focusing on omics-related research and development through our partnership with LENOVO.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[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dirty="0"/>
              <a:t>]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we are building a genomic tertiary analysis platform focused on the Saudi population.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But this is just the start </a:t>
            </a:r>
            <a:r>
              <a:rPr lang="en-US" sz="1800" b="1" dirty="0"/>
              <a:t>[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Click</a:t>
            </a:r>
            <a:r>
              <a:rPr lang="en-US" sz="1800" b="1" dirty="0"/>
              <a:t>]</a:t>
            </a:r>
            <a:endParaRPr lang="en-U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302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ultimate vision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is to build and connect the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pieces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a dynamic circular ecosystem //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something beyond genomics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// including integrating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basic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clinical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and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environmental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information obtained from many resources to </a:t>
            </a: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enable innovation and health promotion 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//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[Pause]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will benefit from such a system // community, patients, clinicians, and researchers.</a:t>
            </a:r>
            <a:endParaRPr lang="en-U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03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875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Thank you so much for your time!</a:t>
            </a:r>
          </a:p>
          <a:p>
            <a:endParaRPr lang="en-US" b="1" dirty="0"/>
          </a:p>
          <a:p>
            <a:r>
              <a:rPr lang="en-US" b="1" dirty="0"/>
              <a:t>Here are my email address and my Twitter and LinkedIn accounts. Please do not hesitate to contact me If you have any questions.</a:t>
            </a:r>
          </a:p>
          <a:p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Thanks again!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557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922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74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12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40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85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10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FF108-5110-47CA-8DE1-D779924849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38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156C7-F784-CFAD-2D17-6DFCC0293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CD8C4-D2F4-BA78-3562-45E50D6F4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30277-9CB7-27BD-3568-4E8A0511F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4EE2B-925B-882B-7A25-0DDD86524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52035-D489-1072-94C4-BEA52B59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4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FE039-1880-DDE5-78CF-3239C059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667A6-FC55-B2B0-8796-5BF8BFA78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7ECFC-344A-4C49-A5F1-981BB34D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1925F-AE6C-70B8-05A6-C33569C24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7F8D7-2D1C-E859-1E87-7925EF849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0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CC16B8-2385-6957-22B5-4F09C3FFB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59325-D914-8E0B-BCD5-836C8D514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74B23-0EF9-1169-98F0-C1163AA40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07905-BF1E-2A13-AD72-EDB40E6AA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6BB18-DCB2-AD85-A982-C49E2B625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9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8846-4700-4891-8E2E-9EEED84DC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A98A0-3D9E-65AB-1904-4B632D557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E780A-82BE-731F-16C4-EE1EE8D4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FB127-B10B-BE48-8D90-E757223AB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3F618-A4DB-6331-E4A2-E45C4578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3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A0BBD-1471-6CB4-C42C-554686B8A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7F3E6-5C35-9AF7-554E-3EF3FD0C5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E897-4100-81A8-699F-2DAB8363E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3C3AA-DAB4-882A-BCC5-7E91A7286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87EAD-8A33-0576-8CF8-EFD153DC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7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111A1-BC0B-1BF0-462A-CF6BEBF06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81B06-65BF-369F-47C8-80DE60CFB1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4C6B8-8C1E-FD04-CC7D-5D55BFC87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AF7D6-4564-3DE8-391C-0490BCFE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00068-839B-AD31-D454-3766AA4E2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0F9C-15BE-A595-1CF7-FA396983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5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9D99A-6E69-25B2-C984-6CE598701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236B7-1E11-57BE-9BD8-6868C75B3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92CADD-A25F-0B3B-7A6B-B0DF096BF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988CDC-60BA-006F-A594-5A99A392DB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DCF7C8-13EA-9D90-074D-9AC27A2E9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A84E99-A4B3-3455-682A-9DCA2F2F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0DB250-1AD9-B632-98BB-628A13E3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872522-A061-6870-BD66-7FA79ED7F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17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5583-4C50-96CC-CB41-A03562825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7254A-DFBD-394F-199D-9496887CA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DBC8D-4549-F698-6777-90C66117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A91616-DE89-F3C6-D77B-63000CF70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7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A13995-0D36-2B1F-2E28-C567442E8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79D16-76DF-D009-1323-7DCEBDB1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4558D-DCB1-8015-CA9A-F85D494F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61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CCD0-9C46-DED8-8EA4-8ED2E94B3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263D2-087C-913B-7588-36D4C2046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13EF5-D2CF-4971-577A-B93EF0531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42747-D3DE-C4A5-C2BF-0BED83F6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E19E9-6127-B7BA-EA1F-B9EE8F74F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C1455-40F7-B94A-D365-9736A0961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3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BF75A-E68F-FBF1-D4EE-1C30F6B99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7BFBEF-E9BB-B603-9EF7-733E4F97C1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0FB435-8D95-C8D4-98A7-78ADE3190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D0A3A-53F3-169F-7493-5B125FAD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943E6-E1F8-154C-53E8-FABE954EC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31CBB-BE95-AF37-028F-564E9DB1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1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3471E7-6240-B0F6-9700-CDCEE0C70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D4F2F-7ED8-F789-8B8A-0C7951A88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920D7-407F-50FD-9586-C0BA6FE4A7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B00B6-283C-4262-8CA9-C7E891C95C14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F72D6-E836-E332-F5E1-FEA04AE63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8ED01-9B08-7EB9-697C-0C340ED3D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88C17-225A-47EB-ABC6-D1B6DF70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12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249C3E-EBAA-CD4D-9A7E-E653017CBCF6}"/>
              </a:ext>
            </a:extLst>
          </p:cNvPr>
          <p:cNvSpPr txBox="1"/>
          <p:nvPr/>
        </p:nvSpPr>
        <p:spPr>
          <a:xfrm>
            <a:off x="-412376" y="3092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2F353B-1563-4F4E-AC4F-91305758A443}"/>
              </a:ext>
            </a:extLst>
          </p:cNvPr>
          <p:cNvSpPr txBox="1"/>
          <p:nvPr/>
        </p:nvSpPr>
        <p:spPr>
          <a:xfrm>
            <a:off x="464989" y="944320"/>
            <a:ext cx="8867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79245"/>
                </a:solidFill>
                <a:latin typeface="FS Albert" panose="02000000040000020004" pitchFamily="50" charset="0"/>
              </a:rPr>
              <a:t>Data-Driven Medicine: Advancing Healthcare Using AI and Big Data</a:t>
            </a:r>
            <a:endParaRPr lang="en-GB" sz="3600" b="1" dirty="0">
              <a:solidFill>
                <a:srgbClr val="079245"/>
              </a:solidFill>
              <a:latin typeface="FS Albert" panose="02000000040000020004" pitchFamily="50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E0AEE65-C16F-A648-9DA4-F28F813E165A}"/>
              </a:ext>
            </a:extLst>
          </p:cNvPr>
          <p:cNvSpPr txBox="1">
            <a:spLocks/>
          </p:cNvSpPr>
          <p:nvPr/>
        </p:nvSpPr>
        <p:spPr>
          <a:xfrm>
            <a:off x="578060" y="2271659"/>
            <a:ext cx="5594233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079245"/>
                </a:solidFill>
                <a:latin typeface="FS Albert" panose="02000000040000020004" pitchFamily="50" charset="0"/>
              </a:rPr>
              <a:t>Fahad Almsned, M.D., Ph.D., M.A.S.</a:t>
            </a:r>
          </a:p>
        </p:txBody>
      </p:sp>
      <p:pic>
        <p:nvPicPr>
          <p:cNvPr id="1026" name="Picture 2" descr="Login Page">
            <a:extLst>
              <a:ext uri="{FF2B5EF4-FFF2-40B4-BE49-F238E27FC236}">
                <a16:creationId xmlns:a16="http://schemas.microsoft.com/office/drawing/2014/main" id="{BBA347A1-6298-CB74-BA79-140B6E19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37" y="4788753"/>
            <a:ext cx="2250558" cy="107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0595E3-8225-CC8D-1CC4-9A25B6CE2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804" y="2108804"/>
            <a:ext cx="4749196" cy="4749196"/>
          </a:xfrm>
          <a:prstGeom prst="rect">
            <a:avLst/>
          </a:prstGeom>
        </p:spPr>
      </p:pic>
      <p:pic>
        <p:nvPicPr>
          <p:cNvPr id="3" name="Picture 2" descr="Log Into Your Account - Eastern Health Cluster">
            <a:extLst>
              <a:ext uri="{FF2B5EF4-FFF2-40B4-BE49-F238E27FC236}">
                <a16:creationId xmlns:a16="http://schemas.microsoft.com/office/drawing/2014/main" id="{760660BE-B952-4BC7-E573-634217461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66" y="5967489"/>
            <a:ext cx="2782708" cy="67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4C8A3C-1FA6-E0F5-1075-3BE51AED44F9}"/>
              </a:ext>
            </a:extLst>
          </p:cNvPr>
          <p:cNvSpPr txBox="1"/>
          <p:nvPr/>
        </p:nvSpPr>
        <p:spPr>
          <a:xfrm>
            <a:off x="578060" y="2653043"/>
            <a:ext cx="82320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Director, Advanced Analytics and Predictive Modelling at Eastern Health Cluster (E1)</a:t>
            </a:r>
          </a:p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Associate Consultant of Bioinformatics at KFSH-D</a:t>
            </a:r>
          </a:p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Director, Research Operations at KFSH-D</a:t>
            </a:r>
          </a:p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Institutional Review Board (IRB) Chairperson at KFSH-D</a:t>
            </a:r>
          </a:p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Affiliated Graduate Faculty at George Mason University</a:t>
            </a:r>
          </a:p>
          <a:p>
            <a:r>
              <a:rPr lang="en-US" i="1" dirty="0">
                <a:solidFill>
                  <a:srgbClr val="079245"/>
                </a:solidFill>
                <a:latin typeface="FS Albert" panose="02000000040000020004" pitchFamily="50" charset="0"/>
              </a:rPr>
              <a:t>R&amp;D Consultant and Member of the Board of Advisors at GeneoClinic</a:t>
            </a:r>
          </a:p>
          <a:p>
            <a:r>
              <a:rPr lang="en-GB" i="1" dirty="0">
                <a:solidFill>
                  <a:srgbClr val="079245"/>
                </a:solidFill>
                <a:latin typeface="FS Albert" panose="02000000040000020004" pitchFamily="50" charset="0"/>
              </a:rPr>
              <a:t>Health Track Lead, Artificial Intelligence Governance Association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D2AC17-9298-E522-B965-09139B04E5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9182" y="4203056"/>
            <a:ext cx="2026956" cy="20369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43CE26-2A1F-5529-F34E-DFEB7D19C3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1353" y="5811107"/>
            <a:ext cx="1319666" cy="8577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496D74-01AB-2D82-1E3C-C10025B36B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2932" y="5687207"/>
            <a:ext cx="1170793" cy="11707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1DD42E-57FB-D512-4DC9-D2D1EE48BF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7736" y="4760879"/>
            <a:ext cx="1106899" cy="9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8595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E838-E830-8BC2-2FD8-1EE1ED47B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35 y old man presented after his sister sudden dies suddenly </a:t>
            </a:r>
          </a:p>
        </p:txBody>
      </p:sp>
      <p:pic>
        <p:nvPicPr>
          <p:cNvPr id="8" name="Content Placeholder 7" descr="Table&#10;&#10;Description automatically generated">
            <a:extLst>
              <a:ext uri="{FF2B5EF4-FFF2-40B4-BE49-F238E27FC236}">
                <a16:creationId xmlns:a16="http://schemas.microsoft.com/office/drawing/2014/main" id="{4F98B61D-36D2-606E-E3C9-0283E89435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001" y="1779391"/>
            <a:ext cx="9041741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DB42DD-D5A5-4D8E-5501-DD1E23669758}"/>
              </a:ext>
            </a:extLst>
          </p:cNvPr>
          <p:cNvSpPr txBox="1"/>
          <p:nvPr/>
        </p:nvSpPr>
        <p:spPr>
          <a:xfrm>
            <a:off x="1079404" y="6210523"/>
            <a:ext cx="56833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https://aiforgood.itu.int/event/ai-in-health-and-medicine/</a:t>
            </a:r>
          </a:p>
        </p:txBody>
      </p:sp>
    </p:spTree>
    <p:extLst>
      <p:ext uri="{BB962C8B-B14F-4D97-AF65-F5344CB8AC3E}">
        <p14:creationId xmlns:p14="http://schemas.microsoft.com/office/powerpoint/2010/main" val="162979846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76345-F7AB-9709-7C87-5BA527E44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297C6D-77AD-9E5C-DBFB-D0918B677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302262"/>
            <a:ext cx="1699991" cy="22534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B04921-A3B6-9E6B-EBB6-1C7746F37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756" y="2302262"/>
            <a:ext cx="8294417" cy="2249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A6DB5-10E1-16F4-9774-C9F1B547B4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9667"/>
          <a:stretch/>
        </p:blipFill>
        <p:spPr>
          <a:xfrm>
            <a:off x="3508527" y="5370433"/>
            <a:ext cx="5174945" cy="5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9164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76345-F7AB-9709-7C87-5BA527E44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6A6DB5-10E1-16F4-9774-C9F1B547B4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674"/>
          <a:stretch/>
        </p:blipFill>
        <p:spPr>
          <a:xfrm>
            <a:off x="363250" y="1722834"/>
            <a:ext cx="11301108" cy="128597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DA83436-7BB7-9A5D-E3DC-9E224BF5C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89" y="1782956"/>
            <a:ext cx="2256460" cy="131838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74E05C-68DE-3C14-8BAD-1523EFE15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209" y="3391000"/>
            <a:ext cx="10339582" cy="31018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38E9D32-7026-4CCE-19D8-90D0F0E00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8334" y="1782955"/>
            <a:ext cx="2218947" cy="13183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A6AB134-8692-ABE9-FE07-735111A5EA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3145" y="3324164"/>
            <a:ext cx="5367218" cy="33719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1C845B1-C5C7-BB9D-3080-B1F9A6CD7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281" y="1750809"/>
            <a:ext cx="2218947" cy="131838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1D5BC1B-EC7C-F139-063D-040E68A8C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8553" y="1754181"/>
            <a:ext cx="2218947" cy="131838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135EBCE-7B3E-499E-177D-4F2C8ACF2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500" y="1774107"/>
            <a:ext cx="2218947" cy="131838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1AD1C3B-BFD8-E690-EC70-0EB832F4953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78" t="9862" r="1076" b="7891"/>
          <a:stretch/>
        </p:blipFill>
        <p:spPr>
          <a:xfrm>
            <a:off x="2571881" y="3531809"/>
            <a:ext cx="6989745" cy="28202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8CB40BB-8FA6-9387-331D-B98C925F42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63621" y="3821611"/>
            <a:ext cx="3100369" cy="259729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A3F174B-DC37-E2C7-919A-870D917DA9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27813" y="3292018"/>
            <a:ext cx="3371983" cy="337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80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C4C8-067C-2501-523D-C32776DB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Opportunities for the development of AI algorithms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2CBAC5-4FC2-B9DB-99C5-5673DB301D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21" t="553" r="45590" b="33100"/>
          <a:stretch/>
        </p:blipFill>
        <p:spPr>
          <a:xfrm>
            <a:off x="347734" y="1907211"/>
            <a:ext cx="4055312" cy="374720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F0D7ECC-6997-21C9-D030-7FC8DB44BF9F}"/>
              </a:ext>
            </a:extLst>
          </p:cNvPr>
          <p:cNvSpPr/>
          <p:nvPr/>
        </p:nvSpPr>
        <p:spPr>
          <a:xfrm>
            <a:off x="4973439" y="1749340"/>
            <a:ext cx="1071959" cy="54033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en-US" sz="2800" b="1" dirty="0">
                <a:latin typeface="+mj-lt"/>
              </a:rPr>
              <a:t>Input</a:t>
            </a:r>
            <a:endParaRPr lang="en-US" b="1" kern="1200" dirty="0">
              <a:latin typeface="+mj-lt"/>
            </a:endParaRPr>
          </a:p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C180E48-CA95-C848-80EF-83921FCD6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894" y="1983130"/>
            <a:ext cx="4724286" cy="3595366"/>
          </a:xfrm>
          <a:prstGeom prst="rect">
            <a:avLst/>
          </a:prstGeom>
        </p:spPr>
      </p:pic>
      <p:sp>
        <p:nvSpPr>
          <p:cNvPr id="28" name="Arrow: Right 27">
            <a:extLst>
              <a:ext uri="{FF2B5EF4-FFF2-40B4-BE49-F238E27FC236}">
                <a16:creationId xmlns:a16="http://schemas.microsoft.com/office/drawing/2014/main" id="{7420A516-A37F-8A66-59E6-78468A158F92}"/>
              </a:ext>
            </a:extLst>
          </p:cNvPr>
          <p:cNvSpPr/>
          <p:nvPr/>
        </p:nvSpPr>
        <p:spPr>
          <a:xfrm>
            <a:off x="4838932" y="3429000"/>
            <a:ext cx="1340974" cy="649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30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C4C8-067C-2501-523D-C32776DB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Opportunities for the development of AI algorithms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F0D7ECC-6997-21C9-D030-7FC8DB44BF9F}"/>
              </a:ext>
            </a:extLst>
          </p:cNvPr>
          <p:cNvSpPr/>
          <p:nvPr/>
        </p:nvSpPr>
        <p:spPr>
          <a:xfrm>
            <a:off x="5147062" y="1690688"/>
            <a:ext cx="1897876" cy="54033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en-US" sz="2800" b="1" dirty="0">
                <a:latin typeface="+mj-lt"/>
              </a:rPr>
              <a:t>AI approach</a:t>
            </a:r>
            <a:endParaRPr lang="en-US" b="1" kern="1200" dirty="0">
              <a:latin typeface="+mj-lt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A747BB-697F-2E73-FC95-ED8428164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311" y="2406284"/>
            <a:ext cx="7011378" cy="39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62830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C4C8-067C-2501-523D-C32776DB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Opportunities for the development of AI algorithms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F0D7ECC-6997-21C9-D030-7FC8DB44BF9F}"/>
              </a:ext>
            </a:extLst>
          </p:cNvPr>
          <p:cNvSpPr/>
          <p:nvPr/>
        </p:nvSpPr>
        <p:spPr>
          <a:xfrm>
            <a:off x="5147062" y="1600705"/>
            <a:ext cx="1897876" cy="54033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en-US" sz="2800" b="1" dirty="0">
                <a:latin typeface="+mj-lt"/>
              </a:rPr>
              <a:t>AI approach</a:t>
            </a:r>
            <a:endParaRPr lang="en-US" b="1" kern="1200" dirty="0">
              <a:latin typeface="+mj-lt"/>
            </a:endParaRPr>
          </a:p>
          <a:p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599009C2-9F08-C715-228B-F3D8CE6F41CD}"/>
              </a:ext>
            </a:extLst>
          </p:cNvPr>
          <p:cNvSpPr/>
          <p:nvPr/>
        </p:nvSpPr>
        <p:spPr>
          <a:xfrm>
            <a:off x="4894391" y="3903100"/>
            <a:ext cx="1340974" cy="649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3386-DC3E-3A41-2436-1CE50E4EF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282" y="2954900"/>
            <a:ext cx="5651482" cy="23471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59615B-8682-792D-1861-1561F7521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35" y="3095092"/>
            <a:ext cx="3923505" cy="220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67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C4C8-067C-2501-523D-C32776DB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Opportunities for the development of AI algorithms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F0D7ECC-6997-21C9-D030-7FC8DB44BF9F}"/>
              </a:ext>
            </a:extLst>
          </p:cNvPr>
          <p:cNvSpPr/>
          <p:nvPr/>
        </p:nvSpPr>
        <p:spPr>
          <a:xfrm>
            <a:off x="4903990" y="1801429"/>
            <a:ext cx="1071959" cy="54033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en-US" sz="2800" b="1" dirty="0">
                <a:latin typeface="+mj-lt"/>
              </a:rPr>
              <a:t>Setup</a:t>
            </a:r>
            <a:endParaRPr lang="en-US" b="1" kern="1200" dirty="0">
              <a:latin typeface="+mj-lt"/>
            </a:endParaRPr>
          </a:p>
          <a:p>
            <a:endParaRPr lang="en-US" dirty="0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420A516-A37F-8A66-59E6-78468A158F92}"/>
              </a:ext>
            </a:extLst>
          </p:cNvPr>
          <p:cNvSpPr/>
          <p:nvPr/>
        </p:nvSpPr>
        <p:spPr>
          <a:xfrm>
            <a:off x="4885166" y="3839967"/>
            <a:ext cx="1340974" cy="649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291FDF-7A73-6F02-8D7D-B863EC20C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10" y="3020173"/>
            <a:ext cx="3970106" cy="22894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934523-E635-88BF-764C-991816A2A7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937" y="2809396"/>
            <a:ext cx="49530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01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1A28-AB4B-6015-017F-176B28A4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-Omics AI tools in clinical settings?</a:t>
            </a:r>
            <a:endParaRPr 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B2884F-371B-2D06-8AB2-D23F16C1B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9834" y="2099636"/>
            <a:ext cx="10389082" cy="3954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EBE4A5-85D0-8DEF-094E-9618F97CD777}"/>
              </a:ext>
            </a:extLst>
          </p:cNvPr>
          <p:cNvSpPr txBox="1"/>
          <p:nvPr/>
        </p:nvSpPr>
        <p:spPr>
          <a:xfrm>
            <a:off x="109304" y="6452002"/>
            <a:ext cx="71904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https://primeglobalpeople.com</a:t>
            </a:r>
          </a:p>
        </p:txBody>
      </p:sp>
    </p:spTree>
    <p:extLst>
      <p:ext uri="{BB962C8B-B14F-4D97-AF65-F5344CB8AC3E}">
        <p14:creationId xmlns:p14="http://schemas.microsoft.com/office/powerpoint/2010/main" val="145002059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1A28-AB4B-6015-017F-176B28A4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-Omics AI tools in clinical settings?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B2884F-371B-2D06-8AB2-D23F16C1B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2455" y="1480906"/>
            <a:ext cx="4779908" cy="18193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EBE4A5-85D0-8DEF-094E-9618F97CD777}"/>
              </a:ext>
            </a:extLst>
          </p:cNvPr>
          <p:cNvSpPr txBox="1"/>
          <p:nvPr/>
        </p:nvSpPr>
        <p:spPr>
          <a:xfrm>
            <a:off x="109304" y="6452002"/>
            <a:ext cx="71904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https://primeglobalpeople.com</a:t>
            </a:r>
          </a:p>
        </p:txBody>
      </p:sp>
      <p:pic>
        <p:nvPicPr>
          <p:cNvPr id="1026" name="Picture 2" descr="Ontologic | DeepVariant">
            <a:extLst>
              <a:ext uri="{FF2B5EF4-FFF2-40B4-BE49-F238E27FC236}">
                <a16:creationId xmlns:a16="http://schemas.microsoft.com/office/drawing/2014/main" id="{CEE2D7C6-D673-B4DC-20FA-76BDC786E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126" y="1217417"/>
            <a:ext cx="2189436" cy="21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FFBFC2-F538-9C4C-BAF2-AB2058127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939" y="938638"/>
            <a:ext cx="2543503" cy="2543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C60E99-6F39-AF73-4D21-2A95ECC73E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656" y="3697321"/>
            <a:ext cx="6280470" cy="24642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02C438-2B39-92C8-C9D2-B5FD73D99E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9844" y="3581316"/>
            <a:ext cx="3178463" cy="317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87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A57598-9F8C-F75E-4898-40A537292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411" y="724924"/>
            <a:ext cx="7453178" cy="5408152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B2884F-371B-2D06-8AB2-D23F16C1B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39073" y="724924"/>
            <a:ext cx="1992966" cy="7585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9AC82B-FFE5-9B24-01DD-182BF234E637}"/>
              </a:ext>
            </a:extLst>
          </p:cNvPr>
          <p:cNvSpPr txBox="1"/>
          <p:nvPr/>
        </p:nvSpPr>
        <p:spPr>
          <a:xfrm>
            <a:off x="134848" y="6492875"/>
            <a:ext cx="60951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https://precisionmedicine.ucsf.edu/elements-precision-medicine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D84D8E9-66F4-E626-384A-301217ECD66B}"/>
              </a:ext>
            </a:extLst>
          </p:cNvPr>
          <p:cNvSpPr/>
          <p:nvPr/>
        </p:nvSpPr>
        <p:spPr>
          <a:xfrm>
            <a:off x="6580909" y="831273"/>
            <a:ext cx="1454727" cy="9005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633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8697-01F1-7220-CE9C-A2A3A28A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Evolution Of Medicine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38CBAA-827C-8E06-B4C8-61CBFE3E718E}"/>
              </a:ext>
            </a:extLst>
          </p:cNvPr>
          <p:cNvSpPr txBox="1"/>
          <p:nvPr/>
        </p:nvSpPr>
        <p:spPr>
          <a:xfrm>
            <a:off x="7160971" y="1816991"/>
            <a:ext cx="156932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+mj-lt"/>
              </a:rPr>
              <a:t>Transforming To Data-driven Medicine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D1B74F-B212-0E5D-B712-DAA647B40855}"/>
              </a:ext>
            </a:extLst>
          </p:cNvPr>
          <p:cNvSpPr txBox="1"/>
          <p:nvPr/>
        </p:nvSpPr>
        <p:spPr>
          <a:xfrm>
            <a:off x="235179" y="6338986"/>
            <a:ext cx="66141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+mj-lt"/>
              </a:rPr>
              <a:t>Auler</a:t>
            </a:r>
            <a:r>
              <a:rPr lang="en-US" sz="1400" dirty="0">
                <a:latin typeface="+mj-lt"/>
              </a:rPr>
              <a:t>-Júnior et al.,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161536-596E-1235-E820-A91817964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88" y="2098094"/>
            <a:ext cx="2402032" cy="19691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55C7D2-4DAF-C894-B2A2-6B512421F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634" y="3607943"/>
            <a:ext cx="2402032" cy="19691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BD9738-2B62-C4C3-DE76-467CA4911A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5434" y="2098093"/>
            <a:ext cx="2402032" cy="1969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D0C06C-41A0-9B86-1A7B-4267A9CD1E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6456" y="3607943"/>
            <a:ext cx="2402032" cy="19691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3DBE8-0E33-9892-6116-FA466A278C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0295" y="2098093"/>
            <a:ext cx="2639797" cy="19691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6F3C6D-8A48-7A92-8E41-3CFADC97EB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31317" y="3607942"/>
            <a:ext cx="2402032" cy="1969179"/>
          </a:xfrm>
          <a:prstGeom prst="rect">
            <a:avLst/>
          </a:prstGeom>
        </p:spPr>
      </p:pic>
      <p:sp>
        <p:nvSpPr>
          <p:cNvPr id="13" name="Arrow: Notched Right 12">
            <a:extLst>
              <a:ext uri="{FF2B5EF4-FFF2-40B4-BE49-F238E27FC236}">
                <a16:creationId xmlns:a16="http://schemas.microsoft.com/office/drawing/2014/main" id="{CB71FDBB-F49D-8486-0CB1-1331F9585F24}"/>
              </a:ext>
            </a:extLst>
          </p:cNvPr>
          <p:cNvSpPr/>
          <p:nvPr/>
        </p:nvSpPr>
        <p:spPr>
          <a:xfrm>
            <a:off x="3133618" y="2774905"/>
            <a:ext cx="1320229" cy="307777"/>
          </a:xfrm>
          <a:prstGeom prst="notch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Arrow: Notched Right 14">
            <a:extLst>
              <a:ext uri="{FF2B5EF4-FFF2-40B4-BE49-F238E27FC236}">
                <a16:creationId xmlns:a16="http://schemas.microsoft.com/office/drawing/2014/main" id="{2E9FA6D8-936B-BD9B-AD59-EC637C725593}"/>
              </a:ext>
            </a:extLst>
          </p:cNvPr>
          <p:cNvSpPr/>
          <p:nvPr/>
        </p:nvSpPr>
        <p:spPr>
          <a:xfrm>
            <a:off x="7209517" y="2743723"/>
            <a:ext cx="1368775" cy="307777"/>
          </a:xfrm>
          <a:prstGeom prst="notch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1702F4-492D-F983-F57A-C0A4D4B0D9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03921" y="1021572"/>
            <a:ext cx="4899127" cy="2787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B72F24-0CF8-5756-D7EC-BD213A5FB1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1985" y="1795101"/>
            <a:ext cx="4313861" cy="24253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35552F-FC96-254D-5FF9-194D57A0AA8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4424" y="4523456"/>
            <a:ext cx="3650746" cy="20444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31AF3D3-3234-08E0-F3EA-B150ED8F16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52014" y="3786536"/>
            <a:ext cx="4086727" cy="306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61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3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84E9E30-FC9E-AA44-8A17-F4F720320CC1}"/>
              </a:ext>
            </a:extLst>
          </p:cNvPr>
          <p:cNvSpPr txBox="1">
            <a:spLocks/>
          </p:cNvSpPr>
          <p:nvPr/>
        </p:nvSpPr>
        <p:spPr>
          <a:xfrm>
            <a:off x="3816062" y="711768"/>
            <a:ext cx="3942807" cy="12612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6600" b="1" dirty="0">
                <a:solidFill>
                  <a:srgbClr val="079245"/>
                </a:solidFill>
                <a:latin typeface="FS Albert" panose="02000000040000020004" pitchFamily="50" charset="0"/>
              </a:rPr>
              <a:t>Thank you!</a:t>
            </a:r>
            <a:endParaRPr lang="en-US" sz="6600" b="1" dirty="0">
              <a:solidFill>
                <a:srgbClr val="079245"/>
              </a:solidFill>
              <a:latin typeface="FS Albert" panose="0200000004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7EC0C-0A06-114C-93AC-45C1380E0990}"/>
              </a:ext>
            </a:extLst>
          </p:cNvPr>
          <p:cNvSpPr txBox="1"/>
          <p:nvPr/>
        </p:nvSpPr>
        <p:spPr>
          <a:xfrm>
            <a:off x="8805480" y="85783"/>
            <a:ext cx="30962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i="0" dirty="0">
                <a:solidFill>
                  <a:schemeClr val="bg1"/>
                </a:solidFill>
                <a:latin typeface="FSAlbert" panose="02000603040000020004" pitchFamily="2" charset="0"/>
              </a:rPr>
              <a:t>Together for a healthier world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952ADD-6A02-DCE3-1BC6-D2D51693A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804" y="2108804"/>
            <a:ext cx="4749196" cy="47491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FFC6F4-9DB2-F6C5-AD9B-FD5184B44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576" y="3772724"/>
            <a:ext cx="675568" cy="675568"/>
          </a:xfrm>
          <a:prstGeom prst="rect">
            <a:avLst/>
          </a:prstGeom>
        </p:spPr>
      </p:pic>
      <p:pic>
        <p:nvPicPr>
          <p:cNvPr id="1026" name="Picture 2" descr="linkedin 3 icon">
            <a:extLst>
              <a:ext uri="{FF2B5EF4-FFF2-40B4-BE49-F238E27FC236}">
                <a16:creationId xmlns:a16="http://schemas.microsoft.com/office/drawing/2014/main" id="{BC35A4AA-4119-039A-2FC6-BB8CB19AA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576" y="4575245"/>
            <a:ext cx="675568" cy="67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mail 13 icon">
            <a:extLst>
              <a:ext uri="{FF2B5EF4-FFF2-40B4-BE49-F238E27FC236}">
                <a16:creationId xmlns:a16="http://schemas.microsoft.com/office/drawing/2014/main" id="{5B5A854D-1DD5-8A38-2751-0FC1245FD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576" y="2970204"/>
            <a:ext cx="675568" cy="67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4E1CC3DD-CB49-438F-3430-523ED6B3BD02}"/>
              </a:ext>
            </a:extLst>
          </p:cNvPr>
          <p:cNvSpPr txBox="1">
            <a:spLocks/>
          </p:cNvSpPr>
          <p:nvPr/>
        </p:nvSpPr>
        <p:spPr>
          <a:xfrm>
            <a:off x="2990352" y="3072475"/>
            <a:ext cx="5594233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err="1">
                <a:solidFill>
                  <a:srgbClr val="079245"/>
                </a:solidFill>
              </a:rPr>
              <a:t>falmsned@moh.gov.sa</a:t>
            </a:r>
            <a:endParaRPr lang="en-GB" sz="2400" dirty="0">
              <a:solidFill>
                <a:srgbClr val="079245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4C4C135D-1F19-53EB-C046-9AF8DC275E49}"/>
              </a:ext>
            </a:extLst>
          </p:cNvPr>
          <p:cNvSpPr txBox="1">
            <a:spLocks/>
          </p:cNvSpPr>
          <p:nvPr/>
        </p:nvSpPr>
        <p:spPr>
          <a:xfrm>
            <a:off x="2990352" y="3879348"/>
            <a:ext cx="5594233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rgbClr val="079245"/>
                </a:solidFill>
              </a:rPr>
              <a:t>https://twitter.com/</a:t>
            </a:r>
            <a:r>
              <a:rPr lang="en-GB" sz="2400" b="1" dirty="0">
                <a:solidFill>
                  <a:srgbClr val="079245"/>
                </a:solidFill>
              </a:rPr>
              <a:t>Fahad_Almsned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045EA945-85F1-52D5-74CC-8129D1E6BBA5}"/>
              </a:ext>
            </a:extLst>
          </p:cNvPr>
          <p:cNvSpPr txBox="1">
            <a:spLocks/>
          </p:cNvSpPr>
          <p:nvPr/>
        </p:nvSpPr>
        <p:spPr>
          <a:xfrm>
            <a:off x="2973398" y="4686221"/>
            <a:ext cx="5815130" cy="46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rgbClr val="079245"/>
                </a:solidFill>
              </a:rPr>
              <a:t>https://www.linkedin.com/in/</a:t>
            </a:r>
            <a:r>
              <a:rPr lang="en-GB" sz="2400" b="1" dirty="0">
                <a:solidFill>
                  <a:srgbClr val="079245"/>
                </a:solidFill>
              </a:rPr>
              <a:t>fahad-almsned</a:t>
            </a:r>
          </a:p>
        </p:txBody>
      </p:sp>
    </p:spTree>
    <p:extLst>
      <p:ext uri="{BB962C8B-B14F-4D97-AF65-F5344CB8AC3E}">
        <p14:creationId xmlns:p14="http://schemas.microsoft.com/office/powerpoint/2010/main" val="1574810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A4E948-6325-C6E8-A6DC-232D69DBC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3799" y="547814"/>
            <a:ext cx="5167185" cy="1680519"/>
          </a:xfrm>
        </p:spPr>
        <p:txBody>
          <a:bodyPr>
            <a:normAutofit/>
          </a:bodyPr>
          <a:lstStyle/>
          <a:p>
            <a:r>
              <a:rPr lang="en-US" sz="3600" dirty="0"/>
              <a:t>Where Are We At?</a:t>
            </a:r>
          </a:p>
        </p:txBody>
      </p:sp>
      <p:pic>
        <p:nvPicPr>
          <p:cNvPr id="5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93164841-37CC-9557-9992-46482CDC18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6"/>
          <a:stretch/>
        </p:blipFill>
        <p:spPr>
          <a:xfrm>
            <a:off x="55880" y="547814"/>
            <a:ext cx="5806442" cy="5688866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D59EFEC-8684-7428-EE6F-93A8A68D0B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" t="764" r="4859" b="38727"/>
          <a:stretch/>
        </p:blipFill>
        <p:spPr>
          <a:xfrm>
            <a:off x="5918202" y="2548373"/>
            <a:ext cx="5936066" cy="25113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044A69D-0A3C-DEC6-8E5D-982826D3F6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Marker/>
                    </a14:imgEffect>
                  </a14:imgLayer>
                </a14:imgProps>
              </a:ext>
            </a:extLst>
          </a:blip>
          <a:srcRect l="3098" t="60853" r="3098" b="5796"/>
          <a:stretch/>
        </p:blipFill>
        <p:spPr>
          <a:xfrm>
            <a:off x="5918202" y="4208699"/>
            <a:ext cx="5936066" cy="9678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A81BAC-4A5C-0C81-2BA3-CEBB96E5CD97}"/>
              </a:ext>
            </a:extLst>
          </p:cNvPr>
          <p:cNvSpPr txBox="1"/>
          <p:nvPr/>
        </p:nvSpPr>
        <p:spPr>
          <a:xfrm>
            <a:off x="111760" y="6341882"/>
            <a:ext cx="45409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CMS, Centers for Medicare &amp; Medicaid Services; FDA, Food And Drug Administration</a:t>
            </a:r>
          </a:p>
        </p:txBody>
      </p:sp>
    </p:spTree>
    <p:extLst>
      <p:ext uri="{BB962C8B-B14F-4D97-AF65-F5344CB8AC3E}">
        <p14:creationId xmlns:p14="http://schemas.microsoft.com/office/powerpoint/2010/main" val="1838898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9B736B-A532-AA0A-4387-FE7C248FEC88}"/>
              </a:ext>
            </a:extLst>
          </p:cNvPr>
          <p:cNvSpPr txBox="1"/>
          <p:nvPr/>
        </p:nvSpPr>
        <p:spPr>
          <a:xfrm>
            <a:off x="111760" y="6341882"/>
            <a:ext cx="45409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CMS, Centers for Medicare &amp; Medicaid Services; FDA, Food And Drug Administration</a:t>
            </a:r>
          </a:p>
        </p:txBody>
      </p:sp>
      <p:pic>
        <p:nvPicPr>
          <p:cNvPr id="1026" name="Picture 2" descr="Follow-Up Trials for Drugs with Accelerated Approval Often Miss FDA Deadline">
            <a:extLst>
              <a:ext uri="{FF2B5EF4-FFF2-40B4-BE49-F238E27FC236}">
                <a16:creationId xmlns:a16="http://schemas.microsoft.com/office/drawing/2014/main" id="{92934A2F-70A9-4969-8349-2D2E92F8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96" y="1496444"/>
            <a:ext cx="1887600" cy="18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defined">
            <a:extLst>
              <a:ext uri="{FF2B5EF4-FFF2-40B4-BE49-F238E27FC236}">
                <a16:creationId xmlns:a16="http://schemas.microsoft.com/office/drawing/2014/main" id="{7EB16539-5BC6-CB30-B6C9-AB5244F21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596" y="1811837"/>
            <a:ext cx="3785901" cy="131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5EF9D407-CD8D-D659-D3EE-AF0CA654A6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6"/>
          <a:stretch/>
        </p:blipFill>
        <p:spPr>
          <a:xfrm>
            <a:off x="7558953" y="1253992"/>
            <a:ext cx="4439920" cy="4350016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619A7D9E-2854-3511-376F-35047D38193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Deployment Progress</a:t>
            </a:r>
          </a:p>
        </p:txBody>
      </p:sp>
      <p:pic>
        <p:nvPicPr>
          <p:cNvPr id="2" name="Picture 2" descr="Viz.ai: AI-Powered Stroke Diagnosis">
            <a:extLst>
              <a:ext uri="{FF2B5EF4-FFF2-40B4-BE49-F238E27FC236}">
                <a16:creationId xmlns:a16="http://schemas.microsoft.com/office/drawing/2014/main" id="{7A2ED6A3-DAF0-36B0-158F-A15F342D5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96" y="3419393"/>
            <a:ext cx="5971215" cy="2801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81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19A7D9E-2854-3511-376F-35047D38193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Medical Image Interpretation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FF2727-36DD-7BC8-DE67-1E8122951BFE}"/>
              </a:ext>
            </a:extLst>
          </p:cNvPr>
          <p:cNvSpPr txBox="1"/>
          <p:nvPr/>
        </p:nvSpPr>
        <p:spPr>
          <a:xfrm>
            <a:off x="623220" y="6457100"/>
            <a:ext cx="1735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Ardila, D  et al., 2019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5F8C2B-F16E-F1D6-0A4B-77447CE9D876}"/>
              </a:ext>
            </a:extLst>
          </p:cNvPr>
          <p:cNvSpPr txBox="1"/>
          <p:nvPr/>
        </p:nvSpPr>
        <p:spPr>
          <a:xfrm>
            <a:off x="1802663" y="5790894"/>
            <a:ext cx="891317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1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End-to-end lung cancer screening with three-dimensional deep learning on low-dose chest computed tomography</a:t>
            </a:r>
          </a:p>
        </p:txBody>
      </p:sp>
      <p:pic>
        <p:nvPicPr>
          <p:cNvPr id="2054" name="Picture 6" descr="Fig. 1">
            <a:extLst>
              <a:ext uri="{FF2B5EF4-FFF2-40B4-BE49-F238E27FC236}">
                <a16:creationId xmlns:a16="http://schemas.microsoft.com/office/drawing/2014/main" id="{12391702-FE48-8FDA-84D6-50272F28C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663" y="1538092"/>
            <a:ext cx="8913175" cy="407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324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19A7D9E-2854-3511-376F-35047D38193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Medical Image Interpretation</a:t>
            </a:r>
          </a:p>
        </p:txBody>
      </p:sp>
      <p:pic>
        <p:nvPicPr>
          <p:cNvPr id="4108" name="Picture 12" descr="Cancers 15 04518 g001">
            <a:extLst>
              <a:ext uri="{FF2B5EF4-FFF2-40B4-BE49-F238E27FC236}">
                <a16:creationId xmlns:a16="http://schemas.microsoft.com/office/drawing/2014/main" id="{BC6554C7-D455-5C30-04DB-FB198C977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980" y="1690688"/>
            <a:ext cx="8790976" cy="410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B150F4-7B91-EFFD-3DAB-2A6F041A7988}"/>
              </a:ext>
            </a:extLst>
          </p:cNvPr>
          <p:cNvSpPr txBox="1"/>
          <p:nvPr/>
        </p:nvSpPr>
        <p:spPr>
          <a:xfrm>
            <a:off x="1611980" y="5933157"/>
            <a:ext cx="68664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1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Artificial Intelligence in Digital Pathology for Bladder Cancer: Hype or Hope? A Systematic Review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B51EAE-CEEB-1758-DA78-4E7E40706FA4}"/>
              </a:ext>
            </a:extLst>
          </p:cNvPr>
          <p:cNvSpPr txBox="1"/>
          <p:nvPr/>
        </p:nvSpPr>
        <p:spPr>
          <a:xfrm>
            <a:off x="1611980" y="6492875"/>
            <a:ext cx="22444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M. </a:t>
            </a:r>
            <a:r>
              <a:rPr lang="en-US" sz="1400" dirty="0" err="1">
                <a:latin typeface="+mj-lt"/>
              </a:rPr>
              <a:t>Zuiverloon</a:t>
            </a:r>
            <a:r>
              <a:rPr lang="en-US" sz="1400" dirty="0">
                <a:latin typeface="+mj-lt"/>
              </a:rPr>
              <a:t> et al., 2023</a:t>
            </a:r>
          </a:p>
        </p:txBody>
      </p:sp>
      <p:pic>
        <p:nvPicPr>
          <p:cNvPr id="2050" name="Picture 2" descr="cancers-logo">
            <a:extLst>
              <a:ext uri="{FF2B5EF4-FFF2-40B4-BE49-F238E27FC236}">
                <a16:creationId xmlns:a16="http://schemas.microsoft.com/office/drawing/2014/main" id="{016BBF27-5ED0-A545-3B37-CB858762B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73" y="1475089"/>
            <a:ext cx="3302110" cy="711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96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19A7D9E-2854-3511-376F-35047D38193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Medical Image Interpretation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150F4-7B91-EFFD-3DAB-2A6F041A7988}"/>
              </a:ext>
            </a:extLst>
          </p:cNvPr>
          <p:cNvSpPr txBox="1"/>
          <p:nvPr/>
        </p:nvSpPr>
        <p:spPr>
          <a:xfrm>
            <a:off x="1322513" y="5519364"/>
            <a:ext cx="799038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1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Diagnostic evaluation of a deep learning model for optical diagnosis of colorectal cancer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B51EAE-CEEB-1758-DA78-4E7E40706FA4}"/>
              </a:ext>
            </a:extLst>
          </p:cNvPr>
          <p:cNvSpPr txBox="1"/>
          <p:nvPr/>
        </p:nvSpPr>
        <p:spPr>
          <a:xfrm>
            <a:off x="1611980" y="6492875"/>
            <a:ext cx="22444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Zhou. D.  et al., 2020</a:t>
            </a:r>
          </a:p>
        </p:txBody>
      </p:sp>
      <p:pic>
        <p:nvPicPr>
          <p:cNvPr id="5122" name="Picture 2" descr="Fig. 4">
            <a:extLst>
              <a:ext uri="{FF2B5EF4-FFF2-40B4-BE49-F238E27FC236}">
                <a16:creationId xmlns:a16="http://schemas.microsoft.com/office/drawing/2014/main" id="{EB172737-796F-9E9A-CFB1-615FF9E535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26"/>
          <a:stretch/>
        </p:blipFill>
        <p:spPr bwMode="auto">
          <a:xfrm>
            <a:off x="1322513" y="1690688"/>
            <a:ext cx="9284511" cy="363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110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4073-C0A9-C168-976B-63A0AD57A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We Can not See In The Retina</a:t>
            </a:r>
          </a:p>
        </p:txBody>
      </p:sp>
      <p:pic>
        <p:nvPicPr>
          <p:cNvPr id="5" name="Content Placeholder 4" descr="A picture containing grass, green&#10;&#10;Description automatically generated">
            <a:extLst>
              <a:ext uri="{FF2B5EF4-FFF2-40B4-BE49-F238E27FC236}">
                <a16:creationId xmlns:a16="http://schemas.microsoft.com/office/drawing/2014/main" id="{BDAE4426-9789-A41C-15F7-D157B06B4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10" y="1800225"/>
            <a:ext cx="2291664" cy="344456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0CA240-A798-F6FE-35A9-5E6EFE6B9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684" y="5293944"/>
            <a:ext cx="3398895" cy="372539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EC66AE2-EEAD-EB80-509A-10518D5C4A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1" b="12263"/>
          <a:stretch/>
        </p:blipFill>
        <p:spPr bwMode="auto">
          <a:xfrm>
            <a:off x="1710605" y="1621016"/>
            <a:ext cx="1207136" cy="509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D8C7FF8C-17CB-0AAF-BB29-FA807C175B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077" y="1800225"/>
            <a:ext cx="2532135" cy="2420001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F6B832A5-31EC-64DD-47E2-FDB9E522F2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078" y="4263167"/>
            <a:ext cx="2991950" cy="553769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B3DD5F2E-12A2-F1B9-0F78-D739BD087E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136" y="1687513"/>
            <a:ext cx="1535716" cy="441298"/>
          </a:xfrm>
          <a:prstGeom prst="rect">
            <a:avLst/>
          </a:prstGeom>
        </p:spPr>
      </p:pic>
      <p:pic>
        <p:nvPicPr>
          <p:cNvPr id="15" name="Picture 14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618C3741-C320-192A-B4DE-FF5DC23928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476" y="4985039"/>
            <a:ext cx="2601073" cy="6524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00D464-E515-0AAA-8BD7-0D172A2BCE27}"/>
              </a:ext>
            </a:extLst>
          </p:cNvPr>
          <p:cNvSpPr txBox="1"/>
          <p:nvPr/>
        </p:nvSpPr>
        <p:spPr>
          <a:xfrm>
            <a:off x="2223684" y="6338986"/>
            <a:ext cx="15268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Wong et al.,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313C03-8809-C4A2-1DEC-A77E8E8F8A53}"/>
              </a:ext>
            </a:extLst>
          </p:cNvPr>
          <p:cNvSpPr txBox="1"/>
          <p:nvPr/>
        </p:nvSpPr>
        <p:spPr>
          <a:xfrm>
            <a:off x="7474077" y="6338985"/>
            <a:ext cx="15268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+mj-lt"/>
              </a:rPr>
              <a:t>Fekrat</a:t>
            </a:r>
            <a:r>
              <a:rPr lang="en-US" sz="1400" dirty="0">
                <a:latin typeface="+mj-lt"/>
              </a:rPr>
              <a:t> et al., 2020</a:t>
            </a:r>
          </a:p>
        </p:txBody>
      </p:sp>
    </p:spTree>
    <p:extLst>
      <p:ext uri="{BB962C8B-B14F-4D97-AF65-F5344CB8AC3E}">
        <p14:creationId xmlns:p14="http://schemas.microsoft.com/office/powerpoint/2010/main" val="72723872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AE58C-0FF8-1924-1901-42534139D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We Can not See In The Electrocardiogram (ECG)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AF640B-FB64-57BE-BB6A-6969D0950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1" t="51664" r="97" b="287"/>
          <a:stretch/>
        </p:blipFill>
        <p:spPr>
          <a:xfrm>
            <a:off x="6627027" y="2675738"/>
            <a:ext cx="4609657" cy="19269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E4A2F1-36C2-D452-6C77-085AAFA56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705" y="2167192"/>
            <a:ext cx="2502185" cy="6035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516F4-1250-93F6-EA75-C92E79B587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404" y="2654557"/>
            <a:ext cx="4344122" cy="15550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8685D8-9E26-6AE4-CC12-AC7731CA01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04" y="4279853"/>
            <a:ext cx="4609657" cy="5623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6140BB-7E00-9ECE-8A5B-632E89E777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2167191"/>
            <a:ext cx="1444877" cy="8047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727644-8769-48B9-2B4D-FE8C85E36794}"/>
              </a:ext>
            </a:extLst>
          </p:cNvPr>
          <p:cNvSpPr txBox="1"/>
          <p:nvPr/>
        </p:nvSpPr>
        <p:spPr>
          <a:xfrm>
            <a:off x="6627027" y="6210523"/>
            <a:ext cx="15268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Kapa et al.,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5D4F2E-CC99-BC32-AEDA-920488D5E79B}"/>
              </a:ext>
            </a:extLst>
          </p:cNvPr>
          <p:cNvSpPr txBox="1"/>
          <p:nvPr/>
        </p:nvSpPr>
        <p:spPr>
          <a:xfrm>
            <a:off x="1079404" y="6210523"/>
            <a:ext cx="15268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j-lt"/>
              </a:rPr>
              <a:t>Cho et al., 2020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9C01A2-07C4-842E-C7CC-07F6AE942473}"/>
              </a:ext>
            </a:extLst>
          </p:cNvPr>
          <p:cNvSpPr txBox="1"/>
          <p:nvPr/>
        </p:nvSpPr>
        <p:spPr>
          <a:xfrm>
            <a:off x="6627027" y="4672327"/>
            <a:ext cx="451463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effectLst/>
              </a:rPr>
              <a:t>Age and Sex Estimation Using Artificial Intelligence From Standard 12-Lead ECGs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624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4480</TotalTime>
  <Words>707</Words>
  <Application>Microsoft Office PowerPoint</Application>
  <PresentationFormat>Widescreen</PresentationFormat>
  <Paragraphs>119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FS Albert</vt:lpstr>
      <vt:lpstr>FSAlbert</vt:lpstr>
      <vt:lpstr>Office Theme</vt:lpstr>
      <vt:lpstr>PowerPoint Presentation</vt:lpstr>
      <vt:lpstr>The Evolution Of Medicine</vt:lpstr>
      <vt:lpstr>Where Are We At?</vt:lpstr>
      <vt:lpstr>PowerPoint Presentation</vt:lpstr>
      <vt:lpstr>PowerPoint Presentation</vt:lpstr>
      <vt:lpstr>PowerPoint Presentation</vt:lpstr>
      <vt:lpstr>PowerPoint Presentation</vt:lpstr>
      <vt:lpstr>What We Can not See In The Retina</vt:lpstr>
      <vt:lpstr>What We Can not See In The Electrocardiogram (ECG)</vt:lpstr>
      <vt:lpstr>35 y old man presented after his sister sudden dies suddenly </vt:lpstr>
      <vt:lpstr>Challenges</vt:lpstr>
      <vt:lpstr>Challenges</vt:lpstr>
      <vt:lpstr>Opportunities for the development of AI algorithms</vt:lpstr>
      <vt:lpstr>Opportunities for the development of AI algorithms</vt:lpstr>
      <vt:lpstr>Opportunities for the development of AI algorithms</vt:lpstr>
      <vt:lpstr>Opportunities for the development of AI algorithms</vt:lpstr>
      <vt:lpstr>-Omics AI tools in clinical settings?</vt:lpstr>
      <vt:lpstr>-Omics AI tools in clinical settings?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Data-driven medicine: Advancing medicine using AI and Big data</dc:title>
  <dc:creator>Fahad Almsned</dc:creator>
  <cp:lastModifiedBy>Fahad Almsned</cp:lastModifiedBy>
  <cp:revision>324</cp:revision>
  <dcterms:created xsi:type="dcterms:W3CDTF">2022-09-01T09:28:47Z</dcterms:created>
  <dcterms:modified xsi:type="dcterms:W3CDTF">2024-07-30T07:45:16Z</dcterms:modified>
</cp:coreProperties>
</file>

<file path=docProps/thumbnail.jpeg>
</file>